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65" r:id="rId3"/>
    <p:sldId id="266" r:id="rId4"/>
    <p:sldId id="267" r:id="rId5"/>
    <p:sldId id="264" r:id="rId6"/>
    <p:sldId id="258" r:id="rId7"/>
    <p:sldId id="276" r:id="rId8"/>
    <p:sldId id="277" r:id="rId9"/>
    <p:sldId id="278" r:id="rId10"/>
    <p:sldId id="27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dauke, Stephan,M.D." initials="K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842"/>
    <p:restoredTop sz="94674"/>
  </p:normalViewPr>
  <p:slideViewPr>
    <p:cSldViewPr snapToGrid="0" snapToObjects="1">
      <p:cViewPr varScale="1">
        <p:scale>
          <a:sx n="222" d="100"/>
          <a:sy n="222" d="100"/>
        </p:scale>
        <p:origin x="9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8771A-8CA1-4548-8964-870BBD48F5BA}" type="datetimeFigureOut">
              <a:rPr lang="en-US" smtClean="0"/>
              <a:t>7/5/19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A70AA-AB20-1240-9FA6-F9345E0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45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67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3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89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5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7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48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92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69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8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50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8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64417-A59E-8642-B6E4-BD421BF0D719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D4ED5-C43D-1245-8EAC-3FCBEABCE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18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50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87"/>
    </mc:Choice>
    <mc:Fallback xmlns="">
      <p:transition spd="slow" advTm="10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BA82FD4-3B77-B24B-96DF-1A1834DB1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7715" y="2199240"/>
            <a:ext cx="5530710" cy="41495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86" y="1825625"/>
            <a:ext cx="11465168" cy="69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Step 5. Make sure your password is updated successfully.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0BC093-1392-DE41-9668-D95B65710604}"/>
              </a:ext>
            </a:extLst>
          </p:cNvPr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D0CF4A1-1F07-CC40-A324-02ABE990923F}"/>
              </a:ext>
            </a:extLst>
          </p:cNvPr>
          <p:cNvGrpSpPr/>
          <p:nvPr/>
        </p:nvGrpSpPr>
        <p:grpSpPr>
          <a:xfrm>
            <a:off x="9307521" y="3140718"/>
            <a:ext cx="1503814" cy="1477328"/>
            <a:chOff x="1322364" y="2347921"/>
            <a:chExt cx="1503814" cy="1477328"/>
          </a:xfrm>
        </p:grpSpPr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C30222EF-92C1-0F4C-B45A-420A8161A1F7}"/>
                </a:ext>
              </a:extLst>
            </p:cNvPr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-307487"/>
                <a:gd name="adj2" fmla="val 32739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268805-5D0E-9846-AACD-39301899D49A}"/>
                </a:ext>
              </a:extLst>
            </p:cNvPr>
            <p:cNvSpPr txBox="1"/>
            <p:nvPr/>
          </p:nvSpPr>
          <p:spPr>
            <a:xfrm>
              <a:off x="1322364" y="2347921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”Password updated successfully” 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881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96"/>
    </mc:Choice>
    <mc:Fallback xmlns="">
      <p:transition spd="slow" advTm="9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898" y="1825625"/>
            <a:ext cx="7859949" cy="691338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322364" y="4440473"/>
            <a:ext cx="1503814" cy="1477328"/>
            <a:chOff x="1322364" y="2347919"/>
            <a:chExt cx="1503814" cy="1477328"/>
          </a:xfrm>
        </p:grpSpPr>
        <p:sp>
          <p:nvSpPr>
            <p:cNvPr id="14" name="Rounded Rectangular Callout 1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67452"/>
                <a:gd name="adj2" fmla="val -292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322364" y="2347919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Interactive R Command Prompt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25DF5C4-2E0C-0F4B-AEBB-F6B4388076DC}"/>
              </a:ext>
            </a:extLst>
          </p:cNvPr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7674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75"/>
    </mc:Choice>
    <mc:Fallback xmlns="">
      <p:transition spd="slow" advTm="4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898" y="1825625"/>
            <a:ext cx="7859949" cy="691338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322364" y="2486418"/>
            <a:ext cx="1503814" cy="1200329"/>
            <a:chOff x="1322364" y="2486418"/>
            <a:chExt cx="1503814" cy="1200329"/>
          </a:xfrm>
        </p:grpSpPr>
        <p:sp>
          <p:nvSpPr>
            <p:cNvPr id="4" name="Rounded Rectangular Callout 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103116"/>
                <a:gd name="adj2" fmla="val 2213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22364" y="2486418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Editable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Notebook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322364" y="4440473"/>
            <a:ext cx="1503814" cy="1477328"/>
            <a:chOff x="1322364" y="2347919"/>
            <a:chExt cx="1503814" cy="1477328"/>
          </a:xfrm>
        </p:grpSpPr>
        <p:sp>
          <p:nvSpPr>
            <p:cNvPr id="14" name="Rounded Rectangular Callout 1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67452"/>
                <a:gd name="adj2" fmla="val -292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322364" y="2347919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Interactive R Command Prompt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9436194" y="2582567"/>
            <a:ext cx="150381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Overview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AB2ABB0-7FD8-B84F-A5EC-28B3E6BFB278}"/>
              </a:ext>
            </a:extLst>
          </p:cNvPr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69371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1"/>
    </mc:Choice>
    <mc:Fallback xmlns="">
      <p:transition spd="slow" advTm="4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898" y="1825625"/>
            <a:ext cx="7859949" cy="691338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322364" y="2486418"/>
            <a:ext cx="1503814" cy="1200329"/>
            <a:chOff x="1322364" y="2486418"/>
            <a:chExt cx="1503814" cy="1200329"/>
          </a:xfrm>
        </p:grpSpPr>
        <p:sp>
          <p:nvSpPr>
            <p:cNvPr id="4" name="Rounded Rectangular Callout 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103116"/>
                <a:gd name="adj2" fmla="val 2213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22364" y="2486418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Editable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Notebook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322364" y="4440473"/>
            <a:ext cx="1503814" cy="1477328"/>
            <a:chOff x="1322364" y="2347919"/>
            <a:chExt cx="1503814" cy="1477328"/>
          </a:xfrm>
        </p:grpSpPr>
        <p:sp>
          <p:nvSpPr>
            <p:cNvPr id="14" name="Rounded Rectangular Callout 1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67452"/>
                <a:gd name="adj2" fmla="val -292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322364" y="2347919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Interactive R Command Prompt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436194" y="2582567"/>
            <a:ext cx="1503814" cy="1200329"/>
            <a:chOff x="1322364" y="2486420"/>
            <a:chExt cx="1503814" cy="1200329"/>
          </a:xfrm>
        </p:grpSpPr>
        <p:sp>
          <p:nvSpPr>
            <p:cNvPr id="19" name="Rounded Rectangular Callout 18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-154137"/>
                <a:gd name="adj2" fmla="val 13876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322364" y="2486420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Data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Overview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7A1199-AF47-604E-9630-0C9C230717BB}"/>
              </a:ext>
            </a:extLst>
          </p:cNvPr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1046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82"/>
    </mc:Choice>
    <mc:Fallback xmlns="">
      <p:transition spd="slow" advTm="5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898" y="1825625"/>
            <a:ext cx="7859949" cy="691338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178" y="2310608"/>
            <a:ext cx="6539643" cy="390116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322364" y="2486418"/>
            <a:ext cx="1503814" cy="1200329"/>
            <a:chOff x="1322364" y="2486418"/>
            <a:chExt cx="1503814" cy="1200329"/>
          </a:xfrm>
        </p:grpSpPr>
        <p:sp>
          <p:nvSpPr>
            <p:cNvPr id="4" name="Rounded Rectangular Callout 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103116"/>
                <a:gd name="adj2" fmla="val 2213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22364" y="2486418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Editable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Notebook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322364" y="4440473"/>
            <a:ext cx="1503814" cy="1477328"/>
            <a:chOff x="1322364" y="2347919"/>
            <a:chExt cx="1503814" cy="1477328"/>
          </a:xfrm>
        </p:grpSpPr>
        <p:sp>
          <p:nvSpPr>
            <p:cNvPr id="14" name="Rounded Rectangular Callout 13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67452"/>
                <a:gd name="adj2" fmla="val -29243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322364" y="2347919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Interactive R Command Prompt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436194" y="2582567"/>
            <a:ext cx="1503814" cy="1200329"/>
            <a:chOff x="1322364" y="2486420"/>
            <a:chExt cx="1503814" cy="1200329"/>
          </a:xfrm>
        </p:grpSpPr>
        <p:sp>
          <p:nvSpPr>
            <p:cNvPr id="19" name="Rounded Rectangular Callout 18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-154137"/>
                <a:gd name="adj2" fmla="val 13876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322364" y="2486420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Data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Overview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436194" y="4440473"/>
            <a:ext cx="1503814" cy="1477328"/>
            <a:chOff x="1322364" y="2347921"/>
            <a:chExt cx="1503814" cy="1477328"/>
          </a:xfrm>
        </p:grpSpPr>
        <p:sp>
          <p:nvSpPr>
            <p:cNvPr id="22" name="Rounded Rectangular Callout 21"/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-155891"/>
                <a:gd name="adj2" fmla="val -38418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322364" y="2347921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Rendered Reproducible Report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2B4EC6D-5DD1-3F47-AC2C-C2453818CBD7}"/>
              </a:ext>
            </a:extLst>
          </p:cNvPr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7720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8"/>
    </mc:Choice>
    <mc:Fallback xmlns="">
      <p:transition spd="slow" advTm="4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7E16F56-19DA-B645-84E3-4A74B9227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7715" y="2201508"/>
            <a:ext cx="5530710" cy="41495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86" y="1825625"/>
            <a:ext cx="11465168" cy="69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Step 1. Browse to </a:t>
            </a:r>
            <a:r>
              <a:rPr lang="en-US" dirty="0">
                <a:solidFill>
                  <a:schemeClr val="accent5"/>
                </a:solidFill>
              </a:rPr>
              <a:t>https://rstudio.uphs.upenn.edu:40400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0BC093-1392-DE41-9668-D95B65710604}"/>
              </a:ext>
            </a:extLst>
          </p:cNvPr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0637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96"/>
    </mc:Choice>
    <mc:Fallback xmlns="">
      <p:transition spd="slow" advTm="9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51A0EA6-D974-1845-8335-CA6E6BA2E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7715" y="2201508"/>
            <a:ext cx="5530710" cy="41495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86" y="1825625"/>
            <a:ext cx="11465168" cy="691338"/>
          </a:xfrm>
        </p:spPr>
        <p:txBody>
          <a:bodyPr>
            <a:normAutofit fontScale="85000" lnSpcReduction="10000"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Step 2. Login using your UPHS login and the password given to you by the instructors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0BC093-1392-DE41-9668-D95B65710604}"/>
              </a:ext>
            </a:extLst>
          </p:cNvPr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7D3AB98-0D79-044A-9148-B61F820C09FE}"/>
              </a:ext>
            </a:extLst>
          </p:cNvPr>
          <p:cNvGrpSpPr/>
          <p:nvPr/>
        </p:nvGrpSpPr>
        <p:grpSpPr>
          <a:xfrm>
            <a:off x="9076142" y="2932721"/>
            <a:ext cx="1503814" cy="1200329"/>
            <a:chOff x="1322364" y="2486420"/>
            <a:chExt cx="1503814" cy="1200329"/>
          </a:xfrm>
        </p:grpSpPr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A17EED8C-AA6F-2044-BC9D-A36ACD97561E}"/>
                </a:ext>
              </a:extLst>
            </p:cNvPr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-249906"/>
                <a:gd name="adj2" fmla="val 91547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AF35F8E-CEFE-5D48-A0E2-A2D2C975CCD2}"/>
                </a:ext>
              </a:extLst>
            </p:cNvPr>
            <p:cNvSpPr txBox="1"/>
            <p:nvPr/>
          </p:nvSpPr>
          <p:spPr>
            <a:xfrm>
              <a:off x="1322364" y="2486420"/>
              <a:ext cx="1503814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Username (UPHS)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C253C3D-8F59-AB46-83E6-BC8446097689}"/>
              </a:ext>
            </a:extLst>
          </p:cNvPr>
          <p:cNvGrpSpPr/>
          <p:nvPr/>
        </p:nvGrpSpPr>
        <p:grpSpPr>
          <a:xfrm>
            <a:off x="9076142" y="3877076"/>
            <a:ext cx="1503814" cy="1477328"/>
            <a:chOff x="1322364" y="2347921"/>
            <a:chExt cx="1503814" cy="1477328"/>
          </a:xfrm>
        </p:grpSpPr>
        <p:sp>
          <p:nvSpPr>
            <p:cNvPr id="13" name="Rounded Rectangular Callout 12">
              <a:extLst>
                <a:ext uri="{FF2B5EF4-FFF2-40B4-BE49-F238E27FC236}">
                  <a16:creationId xmlns:a16="http://schemas.microsoft.com/office/drawing/2014/main" id="{350E7D62-2307-AE4E-B8DC-83224297968B}"/>
                </a:ext>
              </a:extLst>
            </p:cNvPr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-249223"/>
                <a:gd name="adj2" fmla="val 9400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50011AF-11A6-AF4C-9870-83E858D7B824}"/>
                </a:ext>
              </a:extLst>
            </p:cNvPr>
            <p:cNvSpPr txBox="1"/>
            <p:nvPr/>
          </p:nvSpPr>
          <p:spPr>
            <a:xfrm>
              <a:off x="1322364" y="2347921"/>
              <a:ext cx="1503814" cy="14773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Password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(provided by instructors)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891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96"/>
    </mc:Choice>
    <mc:Fallback xmlns="">
      <p:transition spd="slow" advTm="9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A4050CF-585F-7C49-8DA1-C37741039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7715" y="2201508"/>
            <a:ext cx="5530710" cy="41495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86" y="1825625"/>
            <a:ext cx="11465168" cy="69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Step 3. Click on the </a:t>
            </a:r>
            <a:r>
              <a:rPr lang="en-US" b="1" dirty="0"/>
              <a:t>Terminal</a:t>
            </a:r>
            <a:r>
              <a:rPr lang="en-US" dirty="0"/>
              <a:t> tab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0BC093-1392-DE41-9668-D95B65710604}"/>
              </a:ext>
            </a:extLst>
          </p:cNvPr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7D3AB98-0D79-044A-9148-B61F820C09FE}"/>
              </a:ext>
            </a:extLst>
          </p:cNvPr>
          <p:cNvGrpSpPr/>
          <p:nvPr/>
        </p:nvGrpSpPr>
        <p:grpSpPr>
          <a:xfrm>
            <a:off x="1038552" y="3002113"/>
            <a:ext cx="1503814" cy="958362"/>
            <a:chOff x="1322364" y="2611315"/>
            <a:chExt cx="1503814" cy="958362"/>
          </a:xfrm>
        </p:grpSpPr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A17EED8C-AA6F-2044-BC9D-A36ACD97561E}"/>
                </a:ext>
              </a:extLst>
            </p:cNvPr>
            <p:cNvSpPr/>
            <p:nvPr/>
          </p:nvSpPr>
          <p:spPr>
            <a:xfrm>
              <a:off x="1322364" y="2611315"/>
              <a:ext cx="1503814" cy="958362"/>
            </a:xfrm>
            <a:prstGeom prst="wedgeRoundRectCallout">
              <a:avLst>
                <a:gd name="adj1" fmla="val 158961"/>
                <a:gd name="adj2" fmla="val -9502"/>
                <a:gd name="adj3" fmla="val 16667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AF35F8E-CEFE-5D48-A0E2-A2D2C975CCD2}"/>
                </a:ext>
              </a:extLst>
            </p:cNvPr>
            <p:cNvSpPr txBox="1"/>
            <p:nvPr/>
          </p:nvSpPr>
          <p:spPr>
            <a:xfrm>
              <a:off x="1322364" y="2624919"/>
              <a:ext cx="1503814" cy="92333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Terminal tab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32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96"/>
    </mc:Choice>
    <mc:Fallback xmlns="">
      <p:transition spd="slow" advTm="9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D92E1A9-5784-794A-8DB9-D4365D5403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8967" y="2201508"/>
            <a:ext cx="5529458" cy="4148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6622"/>
            <a:ext cx="10515600" cy="57406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Reproducible Clinical Data Analysis with R and 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86" y="1825625"/>
            <a:ext cx="11465168" cy="69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Step 4. Type </a:t>
            </a:r>
            <a:r>
              <a:rPr lang="en-US" b="1" dirty="0" err="1">
                <a:solidFill>
                  <a:schemeClr val="accent5"/>
                </a:solidFill>
                <a:latin typeface="Andale Mono" panose="020B0509000000000004" pitchFamily="49" charset="0"/>
              </a:rPr>
              <a:t>passwd</a:t>
            </a:r>
            <a:r>
              <a:rPr lang="en-US" dirty="0"/>
              <a:t> (and hit enter) to change your password.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430761"/>
            <a:ext cx="10515600" cy="820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Welcome to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0BC093-1392-DE41-9668-D95B65710604}"/>
              </a:ext>
            </a:extLst>
          </p:cNvPr>
          <p:cNvSpPr txBox="1">
            <a:spLocks/>
          </p:cNvSpPr>
          <p:nvPr/>
        </p:nvSpPr>
        <p:spPr>
          <a:xfrm>
            <a:off x="2826178" y="6005413"/>
            <a:ext cx="6539643" cy="69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/>
              <a:t>Wireless network: </a:t>
            </a:r>
            <a:r>
              <a:rPr lang="en-US" sz="2400" b="1" dirty="0" err="1"/>
              <a:t>PennMedicine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018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96"/>
    </mc:Choice>
    <mc:Fallback xmlns="">
      <p:transition spd="slow" advTm="9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255</Words>
  <Application>Microsoft Macintosh PowerPoint</Application>
  <PresentationFormat>Widescreen</PresentationFormat>
  <Paragraphs>72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Andale Mono</vt:lpstr>
      <vt:lpstr>Arial</vt:lpstr>
      <vt:lpstr>Calibri</vt:lpstr>
      <vt:lpstr>Calibri Light</vt:lpstr>
      <vt:lpstr>Office Theme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  <vt:lpstr>Reproducible Clinical Data Analysis with R and RStudio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Reproducible Clinical Data Analysis with R and RStudio</dc:title>
  <dc:creator>Kadauke, Stephan,M.D.</dc:creator>
  <cp:lastModifiedBy>Kadauke, Stephan</cp:lastModifiedBy>
  <cp:revision>38</cp:revision>
  <dcterms:created xsi:type="dcterms:W3CDTF">2018-02-08T16:52:50Z</dcterms:created>
  <dcterms:modified xsi:type="dcterms:W3CDTF">2019-07-05T23:16:42Z</dcterms:modified>
</cp:coreProperties>
</file>